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7" r:id="rId2"/>
    <p:sldId id="258" r:id="rId3"/>
    <p:sldId id="259" r:id="rId4"/>
    <p:sldId id="362" r:id="rId5"/>
    <p:sldId id="261" r:id="rId6"/>
    <p:sldId id="371" r:id="rId7"/>
    <p:sldId id="363" r:id="rId8"/>
    <p:sldId id="365" r:id="rId9"/>
    <p:sldId id="364" r:id="rId10"/>
    <p:sldId id="366" r:id="rId11"/>
    <p:sldId id="367" r:id="rId12"/>
    <p:sldId id="368" r:id="rId13"/>
    <p:sldId id="369" r:id="rId14"/>
    <p:sldId id="370" r:id="rId15"/>
    <p:sldId id="317" r:id="rId16"/>
    <p:sldId id="296" r:id="rId17"/>
    <p:sldId id="312" r:id="rId18"/>
    <p:sldId id="297" r:id="rId19"/>
    <p:sldId id="298" r:id="rId20"/>
    <p:sldId id="313" r:id="rId21"/>
    <p:sldId id="372" r:id="rId22"/>
    <p:sldId id="302" r:id="rId23"/>
    <p:sldId id="373" r:id="rId24"/>
    <p:sldId id="314" r:id="rId25"/>
    <p:sldId id="315" r:id="rId26"/>
    <p:sldId id="316" r:id="rId27"/>
    <p:sldId id="274" r:id="rId28"/>
    <p:sldId id="275" r:id="rId29"/>
    <p:sldId id="278" r:id="rId30"/>
    <p:sldId id="294" r:id="rId31"/>
    <p:sldId id="280" r:id="rId3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14"/>
    <p:restoredTop sz="96197"/>
  </p:normalViewPr>
  <p:slideViewPr>
    <p:cSldViewPr snapToGrid="0">
      <p:cViewPr>
        <p:scale>
          <a:sx n="110" d="100"/>
          <a:sy n="110" d="100"/>
        </p:scale>
        <p:origin x="392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01333A-9059-4745-82A2-8C1DF94C659D}" type="datetimeFigureOut">
              <a:rPr lang="es-MX" smtClean="0"/>
              <a:t>25/05/23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AA6078-B820-0941-9D83-BEB168BDF9B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3238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0898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619172-B047-3484-1F15-CAA5300A1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7B1150A-A8B5-5237-BDD1-689344E7F7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5E8874F-F7B2-3E2B-C0F4-CFEC1667C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5AAE-260D-AA45-9307-877F799B50A4}" type="datetimeFigureOut">
              <a:rPr lang="es-MX" smtClean="0"/>
              <a:t>25/05/23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6821E9-EDA4-6F8C-E7B8-0A1408CE5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DC31709-2A6D-A635-7EE7-D0552E9E1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ECE1E-AFAF-D141-A31C-EAA3886696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24672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8E133B-1316-8672-1E48-2CE990FA8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30BF1E3-2574-5FD2-18CE-1B36A10585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EC146E-862F-F890-71B3-62E2567D0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5AAE-260D-AA45-9307-877F799B50A4}" type="datetimeFigureOut">
              <a:rPr lang="es-MX" smtClean="0"/>
              <a:t>25/05/23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3255DA9-CFD4-C652-A8B8-D928B0833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894CB1-964A-350E-0EA4-DB2BC26E6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ECE1E-AFAF-D141-A31C-EAA3886696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12304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B574CFE-B7B1-107E-5A89-71F58133F2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7504E68-A242-402D-A28E-75EB085521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DEDF3D2-4226-55F5-7645-44CDAED1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5AAE-260D-AA45-9307-877F799B50A4}" type="datetimeFigureOut">
              <a:rPr lang="es-MX" smtClean="0"/>
              <a:t>25/05/23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E19C55-8189-C978-2BBD-510164D0F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1E5AE3-F7A3-2523-4C55-335E58A09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ECE1E-AFAF-D141-A31C-EAA3886696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40834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">
  <p:cSld name="Portada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6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lvl="1" indent="0" algn="r">
              <a:spcBef>
                <a:spcPts val="0"/>
              </a:spcBef>
              <a:buNone/>
              <a:defRPr sz="16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lvl="2" indent="0" algn="r">
              <a:spcBef>
                <a:spcPts val="0"/>
              </a:spcBef>
              <a:buNone/>
              <a:defRPr sz="16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lvl="3" indent="0" algn="r">
              <a:spcBef>
                <a:spcPts val="0"/>
              </a:spcBef>
              <a:buNone/>
              <a:defRPr sz="16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lvl="4" indent="0" algn="r">
              <a:spcBef>
                <a:spcPts val="0"/>
              </a:spcBef>
              <a:buNone/>
              <a:defRPr sz="16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lvl="5" indent="0" algn="r">
              <a:spcBef>
                <a:spcPts val="0"/>
              </a:spcBef>
              <a:buNone/>
              <a:defRPr sz="16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lvl="6" indent="0" algn="r">
              <a:spcBef>
                <a:spcPts val="0"/>
              </a:spcBef>
              <a:buNone/>
              <a:defRPr sz="16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lvl="7" indent="0" algn="r">
              <a:spcBef>
                <a:spcPts val="0"/>
              </a:spcBef>
              <a:buNone/>
              <a:defRPr sz="16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lvl="8" indent="0" algn="r">
              <a:spcBef>
                <a:spcPts val="0"/>
              </a:spcBef>
              <a:buNone/>
              <a:defRPr sz="16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90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41266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parador 2">
  <p:cSld name="Separador 2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l="4876" t="8919" r="4875" b="8539"/>
          <a:stretch/>
        </p:blipFill>
        <p:spPr>
          <a:xfrm>
            <a:off x="-1" y="0"/>
            <a:ext cx="12192001" cy="63188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2516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ntilla foto">
  <p:cSld name="plantilla foto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6632223" y="1368778"/>
            <a:ext cx="4755444" cy="4628445"/>
          </a:xfrm>
          <a:prstGeom prst="rect">
            <a:avLst/>
          </a:prstGeom>
          <a:solidFill>
            <a:srgbClr val="FEC926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Google Shape;21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9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>
            <a:spLocks noGrp="1"/>
          </p:cNvSpPr>
          <p:nvPr>
            <p:ph type="pic" idx="2"/>
          </p:nvPr>
        </p:nvSpPr>
        <p:spPr>
          <a:xfrm>
            <a:off x="6830484" y="1608667"/>
            <a:ext cx="4826000" cy="467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4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s-MX"/>
              <a:t>Haz clic en el icono para agregar una imagen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636355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erre">
  <p:cSld name="Cierr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90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3437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presentacion">
  <p:cSld name="Título y presentacio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90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4534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ntilla sencilla">
  <p:cSld name="plantilla sencilla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90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6399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ntilla 1">
  <p:cSld name="Plantilla 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90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3235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FD7CF2-90F6-492E-2722-D052FEDAA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C5D827-CEF8-DE9B-1BAA-3DFC715DA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AA7CB0-46F0-E75B-15D6-8F36AA472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5AAE-260D-AA45-9307-877F799B50A4}" type="datetimeFigureOut">
              <a:rPr lang="es-MX" smtClean="0"/>
              <a:t>25/05/23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7A67DE2-C2BF-E1C1-C327-B18A11824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F54CA4-109A-7475-0B29-AFBAB8DFE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ECE1E-AFAF-D141-A31C-EAA3886696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42819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82BB23-905E-5BA0-7BC0-110D6D7EB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21F5D3-D911-DC1A-04C7-F16D03BE8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859488A-CAC6-33D1-9BC9-99373901A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5AAE-260D-AA45-9307-877F799B50A4}" type="datetimeFigureOut">
              <a:rPr lang="es-MX" smtClean="0"/>
              <a:t>25/05/23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BC0694-FC7E-6193-87A8-58B2C29C2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3284F2-7ADA-5386-2A51-13C5E8520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ECE1E-AFAF-D141-A31C-EAA3886696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38661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A845AB-E2EA-A73A-BE8C-1FAE3CAC1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53AB9F-11AD-E146-D72C-EAEF824DC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D25EC25-39F4-0803-D307-D42FE0A31B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4A18C1B-1DC6-3945-ACF8-4D27FCCD3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5AAE-260D-AA45-9307-877F799B50A4}" type="datetimeFigureOut">
              <a:rPr lang="es-MX" smtClean="0"/>
              <a:t>25/05/23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72DB9A0-DF3B-93AA-A9A6-D954F2AC1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1763DFC-427F-CF63-76F4-371BA662F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ECE1E-AFAF-D141-A31C-EAA3886696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75168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91F1B8-F243-988B-69E7-11BA32D9F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534A4A-DB13-E80A-47B9-9BE970C55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CAB0378-0FBD-5158-3B55-4C6F48824A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76227E8-D562-81AC-B741-B2F0FE3244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1922710-9E8A-6D8F-D286-B733CA8342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791CE4E-D158-F63E-7AB2-0E69B9415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5AAE-260D-AA45-9307-877F799B50A4}" type="datetimeFigureOut">
              <a:rPr lang="es-MX" smtClean="0"/>
              <a:t>25/05/23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9324F7C-3884-69E5-5747-5CE87BAC2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70D9799-23D7-3D23-6BF7-7833F1D18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ECE1E-AFAF-D141-A31C-EAA3886696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30584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43DFE3-D9BC-E4CE-B3E7-B8CDC0354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FBDCA32-B89E-4320-AA83-0EE666F46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5AAE-260D-AA45-9307-877F799B50A4}" type="datetimeFigureOut">
              <a:rPr lang="es-MX" smtClean="0"/>
              <a:t>25/05/23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0F0E4A8-34C2-0AB7-FD3F-A5DE45512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0625F01-7171-4F1A-10CA-70DC698F7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ECE1E-AFAF-D141-A31C-EAA3886696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60593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B070EE9-0866-61F2-F5B2-C9EEC69BE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5AAE-260D-AA45-9307-877F799B50A4}" type="datetimeFigureOut">
              <a:rPr lang="es-MX" smtClean="0"/>
              <a:t>25/05/23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5A47E01-2CBB-5551-E335-9A0B686AB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81DA6BB-577E-C5F7-980C-3B68CCB73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ECE1E-AFAF-D141-A31C-EAA3886696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36632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F593A7-3770-0F81-444C-8B6B6CFE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A5DFB8-416E-78CE-C900-AAA4FE95A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2C91FC5-74FC-8586-F332-975B2432E3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C1331C6-C255-0A96-B381-E3B11A9DA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5AAE-260D-AA45-9307-877F799B50A4}" type="datetimeFigureOut">
              <a:rPr lang="es-MX" smtClean="0"/>
              <a:t>25/05/23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E733911-4D91-214E-730B-BDB91BB57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868386A-4AC1-727A-4190-7427F7097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ECE1E-AFAF-D141-A31C-EAA3886696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30344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6E1441-84A0-B9C9-4404-6456B59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D169DBA-134F-0BDB-B48B-8F4393C763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05F287B-36F0-B5BD-70D3-61468EE308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75C6FB0-A77A-9030-638B-151489F41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5AAE-260D-AA45-9307-877F799B50A4}" type="datetimeFigureOut">
              <a:rPr lang="es-MX" smtClean="0"/>
              <a:t>25/05/23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E7A6687-4CFE-8278-74DE-33FFE9288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D13A67B-5F65-5301-8B02-9B326B8FA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ECE1E-AFAF-D141-A31C-EAA3886696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8190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F827C48-03E2-016A-02B9-60EC90604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21AFC9A-30A3-838D-79B3-635B05234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7B4636-8953-2334-9685-B921DDFC5C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C55AAE-260D-AA45-9307-877F799B50A4}" type="datetimeFigureOut">
              <a:rPr lang="es-MX" smtClean="0"/>
              <a:t>25/05/23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52CCEC-366F-370A-BFE3-4F13286F03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49A9097-D401-9638-C8B0-DAF7772B51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DECE1E-AFAF-D141-A31C-EAA3886696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70672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miro.com/es/plantillas/plantilla-diagrama-de-flujo/" TargetMode="Externa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ribbr.es/citar/generador/" TargetMode="Externa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mSAmP3HAW6E" TargetMode="External"/><Relationship Id="rId3" Type="http://schemas.openxmlformats.org/officeDocument/2006/relationships/hyperlink" Target="https://www.revista.unam.mx/vol.5/num7/art44/ago_art44.pdf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openwebinars.net/blog/principios-de-diseno-de-interfaz-de-usuario/" TargetMode="External"/><Relationship Id="rId5" Type="http://schemas.openxmlformats.org/officeDocument/2006/relationships/hyperlink" Target="https://jairogarciarincon.com/clase/los-productos-multimedia-interactivos/estructura-y-diseno-de-la-interfaz-de-usuario" TargetMode="External"/><Relationship Id="rId10" Type="http://schemas.openxmlformats.org/officeDocument/2006/relationships/hyperlink" Target="https://www.youtube.com/watch?v=D-m8ggU2sWk" TargetMode="External"/><Relationship Id="rId4" Type="http://schemas.openxmlformats.org/officeDocument/2006/relationships/image" Target="../media/image18.jpg"/><Relationship Id="rId9" Type="http://schemas.openxmlformats.org/officeDocument/2006/relationships/hyperlink" Target="https://www.youtube.com/watch?v=IGldaJsuKCs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/>
        </p:nvSpPr>
        <p:spPr>
          <a:xfrm>
            <a:off x="9488964" y="6065505"/>
            <a:ext cx="2632152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r"/>
            <a:r>
              <a:rPr lang="es-MX" sz="1600" dirty="0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25-05-2023</a:t>
            </a:r>
            <a:endParaRPr sz="2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3EA419B-B1A5-8146-97A8-E9ECD4B69756}"/>
              </a:ext>
            </a:extLst>
          </p:cNvPr>
          <p:cNvSpPr txBox="1"/>
          <p:nvPr/>
        </p:nvSpPr>
        <p:spPr>
          <a:xfrm>
            <a:off x="326065" y="4354880"/>
            <a:ext cx="697495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667" b="1" dirty="0">
                <a:solidFill>
                  <a:schemeClr val="bg1"/>
                </a:solidFill>
                <a:latin typeface="Gotham-Bold" panose="02000604030000020004" pitchFamily="2" charset="0"/>
              </a:rPr>
              <a:t>Sesión #1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BFBA9E9-517F-3140-B3EF-B4486BC0AF4C}"/>
              </a:ext>
            </a:extLst>
          </p:cNvPr>
          <p:cNvSpPr txBox="1"/>
          <p:nvPr/>
        </p:nvSpPr>
        <p:spPr>
          <a:xfrm>
            <a:off x="326063" y="4717871"/>
            <a:ext cx="6974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/>
                </a:solidFill>
                <a:latin typeface="Gotham" pitchFamily="2" charset="0"/>
              </a:rPr>
              <a:t>DISEÑO DE INTERFACES 1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7B4E029-43E9-A742-B5D4-63D0B2F27850}"/>
              </a:ext>
            </a:extLst>
          </p:cNvPr>
          <p:cNvSpPr txBox="1"/>
          <p:nvPr/>
        </p:nvSpPr>
        <p:spPr>
          <a:xfrm>
            <a:off x="326062" y="4966078"/>
            <a:ext cx="6974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/>
                </a:solidFill>
              </a:rPr>
              <a:t>tutor.interfaces1@umi.edu.mx</a:t>
            </a:r>
            <a:endParaRPr lang="es-MX" sz="1333" dirty="0">
              <a:solidFill>
                <a:schemeClr val="bg1"/>
              </a:solidFill>
              <a:latin typeface="Gotham" pitchFamily="2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7624018-B74A-7846-8CC4-95F3396C9149}"/>
              </a:ext>
            </a:extLst>
          </p:cNvPr>
          <p:cNvSpPr txBox="1"/>
          <p:nvPr/>
        </p:nvSpPr>
        <p:spPr>
          <a:xfrm>
            <a:off x="326061" y="3964037"/>
            <a:ext cx="8404015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667" b="1" dirty="0">
                <a:solidFill>
                  <a:schemeClr val="bg1"/>
                </a:solidFill>
                <a:latin typeface="Gotham-Bold" panose="02000604030000020004" pitchFamily="2" charset="0"/>
              </a:rPr>
              <a:t>Mtra. Fátima Fernández de Lara Barrón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Estudio Polímata - La Revista: Artículo principal">
            <a:extLst>
              <a:ext uri="{FF2B5EF4-FFF2-40B4-BE49-F238E27FC236}">
                <a16:creationId xmlns:a16="http://schemas.microsoft.com/office/drawing/2014/main" id="{FE3349E9-7AF0-58CD-AAA1-0AD4CB021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596761"/>
            <a:ext cx="5291666" cy="366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anal web ejemplos">
            <a:extLst>
              <a:ext uri="{FF2B5EF4-FFF2-40B4-BE49-F238E27FC236}">
                <a16:creationId xmlns:a16="http://schemas.microsoft.com/office/drawing/2014/main" id="{46FB9F54-8D9E-E3DC-1B58-EF661401B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6865" y="1616605"/>
            <a:ext cx="5291667" cy="362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5AD49A13-AC01-0C58-3400-3990FDAF09E1}"/>
              </a:ext>
            </a:extLst>
          </p:cNvPr>
          <p:cNvCxnSpPr/>
          <p:nvPr/>
        </p:nvCxnSpPr>
        <p:spPr>
          <a:xfrm flipH="1">
            <a:off x="4204010" y="1193180"/>
            <a:ext cx="245327" cy="128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38BEEA5D-4F84-53B1-0101-0BF699EBCC34}"/>
              </a:ext>
            </a:extLst>
          </p:cNvPr>
          <p:cNvCxnSpPr/>
          <p:nvPr/>
        </p:nvCxnSpPr>
        <p:spPr>
          <a:xfrm flipH="1" flipV="1">
            <a:off x="2854712" y="4906537"/>
            <a:ext cx="301083" cy="1215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19BFAEBD-62CE-3F97-6D66-8025F410ADB7}"/>
              </a:ext>
            </a:extLst>
          </p:cNvPr>
          <p:cNvCxnSpPr/>
          <p:nvPr/>
        </p:nvCxnSpPr>
        <p:spPr>
          <a:xfrm flipH="1">
            <a:off x="8731405" y="970156"/>
            <a:ext cx="657922" cy="1349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0F070F8-BDDE-39F2-76F2-A8A8D067BD0F}"/>
              </a:ext>
            </a:extLst>
          </p:cNvPr>
          <p:cNvCxnSpPr/>
          <p:nvPr/>
        </p:nvCxnSpPr>
        <p:spPr>
          <a:xfrm flipH="1" flipV="1">
            <a:off x="9946888" y="4828478"/>
            <a:ext cx="724829" cy="1070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241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5;p8">
            <a:extLst>
              <a:ext uri="{FF2B5EF4-FFF2-40B4-BE49-F238E27FC236}">
                <a16:creationId xmlns:a16="http://schemas.microsoft.com/office/drawing/2014/main" id="{9937D6CB-82D4-B49D-B780-80046B0755C3}"/>
              </a:ext>
            </a:extLst>
          </p:cNvPr>
          <p:cNvSpPr txBox="1"/>
          <p:nvPr/>
        </p:nvSpPr>
        <p:spPr>
          <a:xfrm>
            <a:off x="284683" y="1253695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s-MX" sz="3200" b="1" dirty="0">
                <a:solidFill>
                  <a:schemeClr val="dk1"/>
                </a:solidFill>
                <a:latin typeface="Montserrat Medium"/>
                <a:ea typeface="Arial"/>
                <a:cs typeface="Arial"/>
                <a:sym typeface="Montserrat Medium"/>
              </a:rPr>
              <a:t>Más elementos de diseño de interfaz</a:t>
            </a: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6349998-9AAE-4DE5-B8D7-78E20BEDD16B}"/>
              </a:ext>
            </a:extLst>
          </p:cNvPr>
          <p:cNvSpPr txBox="1"/>
          <p:nvPr/>
        </p:nvSpPr>
        <p:spPr>
          <a:xfrm>
            <a:off x="326064" y="2239931"/>
            <a:ext cx="10802680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667" dirty="0">
                <a:latin typeface="Arial" panose="020B0604020202020204" pitchFamily="34" charset="0"/>
                <a:cs typeface="Arial" panose="020B0604020202020204" pitchFamily="34" charset="0"/>
              </a:rPr>
              <a:t>Asegurate de que la interfaz sea fácil de navegar.</a:t>
            </a:r>
          </a:p>
        </p:txBody>
      </p:sp>
      <p:pic>
        <p:nvPicPr>
          <p:cNvPr id="5124" name="Picture 4" descr="Los errores imperdonables de aplicaciones Android mal diseñadas">
            <a:extLst>
              <a:ext uri="{FF2B5EF4-FFF2-40B4-BE49-F238E27FC236}">
                <a16:creationId xmlns:a16="http://schemas.microsoft.com/office/drawing/2014/main" id="{DB0F9913-DD8F-AFC3-6498-73C4F529B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106" y="2742697"/>
            <a:ext cx="6879063" cy="38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260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5;p8">
            <a:extLst>
              <a:ext uri="{FF2B5EF4-FFF2-40B4-BE49-F238E27FC236}">
                <a16:creationId xmlns:a16="http://schemas.microsoft.com/office/drawing/2014/main" id="{9937D6CB-82D4-B49D-B780-80046B0755C3}"/>
              </a:ext>
            </a:extLst>
          </p:cNvPr>
          <p:cNvSpPr txBox="1"/>
          <p:nvPr/>
        </p:nvSpPr>
        <p:spPr>
          <a:xfrm>
            <a:off x="284683" y="1253695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s-MX" sz="3200" b="1" dirty="0">
                <a:solidFill>
                  <a:schemeClr val="dk1"/>
                </a:solidFill>
                <a:latin typeface="Montserrat Medium"/>
                <a:ea typeface="Arial"/>
                <a:cs typeface="Arial"/>
                <a:sym typeface="Montserrat Medium"/>
              </a:rPr>
              <a:t>Más elementos de diseño de interfaz</a:t>
            </a: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6349998-9AAE-4DE5-B8D7-78E20BEDD16B}"/>
              </a:ext>
            </a:extLst>
          </p:cNvPr>
          <p:cNvSpPr txBox="1"/>
          <p:nvPr/>
        </p:nvSpPr>
        <p:spPr>
          <a:xfrm>
            <a:off x="326064" y="2239931"/>
            <a:ext cx="10802680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667" dirty="0">
                <a:latin typeface="Arial" panose="020B0604020202020204" pitchFamily="34" charset="0"/>
                <a:cs typeface="Arial" panose="020B0604020202020204" pitchFamily="34" charset="0"/>
              </a:rPr>
              <a:t>Usa patrones de diseño, especialmente que ya han tenido éxito en otras plataformas.</a:t>
            </a:r>
          </a:p>
        </p:txBody>
      </p:sp>
      <p:pic>
        <p:nvPicPr>
          <p:cNvPr id="7170" name="Picture 2" descr="Cómo configurar Amazon Prime Video para que solo muestre el contenido  incluido en su catálogo">
            <a:extLst>
              <a:ext uri="{FF2B5EF4-FFF2-40B4-BE49-F238E27FC236}">
                <a16:creationId xmlns:a16="http://schemas.microsoft.com/office/drawing/2014/main" id="{B6BBA34D-4AA0-E3AE-C32D-B497CBAFC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87" y="3153130"/>
            <a:ext cx="4700348" cy="335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Probamos la nueva función de Netflix, 'Reproducir algo', y te contamos si  ha acertado con sus recomendaciones - Noticias de series - SensaCine.com">
            <a:extLst>
              <a:ext uri="{FF2B5EF4-FFF2-40B4-BE49-F238E27FC236}">
                <a16:creationId xmlns:a16="http://schemas.microsoft.com/office/drawing/2014/main" id="{F2D275AD-8144-DD65-7285-FD7CCF86D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057" y="3153130"/>
            <a:ext cx="5971879" cy="335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738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5;p8">
            <a:extLst>
              <a:ext uri="{FF2B5EF4-FFF2-40B4-BE49-F238E27FC236}">
                <a16:creationId xmlns:a16="http://schemas.microsoft.com/office/drawing/2014/main" id="{9937D6CB-82D4-B49D-B780-80046B0755C3}"/>
              </a:ext>
            </a:extLst>
          </p:cNvPr>
          <p:cNvSpPr txBox="1"/>
          <p:nvPr/>
        </p:nvSpPr>
        <p:spPr>
          <a:xfrm>
            <a:off x="284683" y="1253695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s-MX" sz="3200" b="1" dirty="0">
                <a:solidFill>
                  <a:schemeClr val="dk1"/>
                </a:solidFill>
                <a:latin typeface="Montserrat Medium"/>
                <a:ea typeface="Arial"/>
                <a:cs typeface="Arial"/>
                <a:sym typeface="Montserrat Medium"/>
              </a:rPr>
              <a:t>Más elementos de diseño de interfaz</a:t>
            </a: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6349998-9AAE-4DE5-B8D7-78E20BEDD16B}"/>
              </a:ext>
            </a:extLst>
          </p:cNvPr>
          <p:cNvSpPr txBox="1"/>
          <p:nvPr/>
        </p:nvSpPr>
        <p:spPr>
          <a:xfrm>
            <a:off x="326064" y="2239931"/>
            <a:ext cx="10802680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667" dirty="0">
                <a:latin typeface="Arial" panose="020B0604020202020204" pitchFamily="34" charset="0"/>
                <a:cs typeface="Arial" panose="020B0604020202020204" pitchFamily="34" charset="0"/>
              </a:rPr>
              <a:t>Utiliza principios de diseño estándar, utilizando la teoría de Gestalt.</a:t>
            </a:r>
          </a:p>
        </p:txBody>
      </p:sp>
      <p:pic>
        <p:nvPicPr>
          <p:cNvPr id="9218" name="Picture 2" descr="La Teoría de la Gestalt y sus leyes aplicadas al Diseño Gráfico">
            <a:extLst>
              <a:ext uri="{FF2B5EF4-FFF2-40B4-BE49-F238E27FC236}">
                <a16:creationId xmlns:a16="http://schemas.microsoft.com/office/drawing/2014/main" id="{DF684667-FEA8-1063-7649-3967E97629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81" b="18281"/>
          <a:stretch/>
        </p:blipFill>
        <p:spPr bwMode="auto">
          <a:xfrm>
            <a:off x="2127984" y="3113434"/>
            <a:ext cx="7198840" cy="305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35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47" name="Straight Connector 10246">
            <a:extLst>
              <a:ext uri="{FF2B5EF4-FFF2-40B4-BE49-F238E27FC236}">
                <a16:creationId xmlns:a16="http://schemas.microsoft.com/office/drawing/2014/main" id="{22F6364A-B358-4BEE-B158-0734D2C93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8202" y="1570814"/>
            <a:ext cx="0" cy="3710227"/>
          </a:xfrm>
          <a:prstGeom prst="line">
            <a:avLst/>
          </a:prstGeom>
          <a:ln w="19050">
            <a:solidFill>
              <a:srgbClr val="FFB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Miro | Edutools">
            <a:hlinkClick r:id="rId2"/>
            <a:extLst>
              <a:ext uri="{FF2B5EF4-FFF2-40B4-BE49-F238E27FC236}">
                <a16:creationId xmlns:a16="http://schemas.microsoft.com/office/drawing/2014/main" id="{C17A6CD1-4905-1FB8-29BC-3BCDCA5D3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1860" y="1123527"/>
            <a:ext cx="4714812" cy="46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686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/>
        </p:nvSpPr>
        <p:spPr>
          <a:xfrm>
            <a:off x="2608521" y="3244334"/>
            <a:ext cx="6974959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s-ES" sz="3200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ACTIVIDAD 1</a:t>
            </a:r>
            <a:endParaRPr sz="32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52052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C3A8E4EC-5E00-2D39-5372-B94E403AE04B}"/>
              </a:ext>
            </a:extLst>
          </p:cNvPr>
          <p:cNvSpPr txBox="1"/>
          <p:nvPr/>
        </p:nvSpPr>
        <p:spPr>
          <a:xfrm>
            <a:off x="341116" y="1455073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sym typeface="Montserrat Medium"/>
              </a:rPr>
              <a:t>Actividad 1</a:t>
            </a:r>
            <a:endParaRPr lang="es-MX" sz="2400" dirty="0"/>
          </a:p>
        </p:txBody>
      </p:sp>
      <p:sp>
        <p:nvSpPr>
          <p:cNvPr id="3" name="Google Shape;78;p17">
            <a:extLst>
              <a:ext uri="{FF2B5EF4-FFF2-40B4-BE49-F238E27FC236}">
                <a16:creationId xmlns:a16="http://schemas.microsoft.com/office/drawing/2014/main" id="{70A1A1E8-E56B-A54F-9B9A-AB27DE463024}"/>
              </a:ext>
            </a:extLst>
          </p:cNvPr>
          <p:cNvSpPr txBox="1"/>
          <p:nvPr/>
        </p:nvSpPr>
        <p:spPr>
          <a:xfrm>
            <a:off x="341116" y="2070572"/>
            <a:ext cx="10802680" cy="3077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Seleccionar una aplicación o sitio web de su preferencia por ejemplo </a:t>
            </a:r>
            <a:r>
              <a:rPr lang="es-MX" sz="24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NETFLIX, SPOTIFY, MERCADOLIBRE, AMAZON ETC.</a:t>
            </a:r>
          </a:p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Revisar el catálogo de productos o servicios que ofrece, la interfaz de inicio y el proceso de interacción con sus productos o servicios.</a:t>
            </a:r>
          </a:p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Analizar las necesidades del mercado y los requerimientos de un usuario final y acorde a lo que ofrece la aplicación o sistema generar la primera etapa (Análisis de requisitos) del modelo de ciclo de vida del diseño centrado en el usuario.</a:t>
            </a:r>
          </a:p>
        </p:txBody>
      </p:sp>
    </p:spTree>
    <p:extLst>
      <p:ext uri="{BB962C8B-B14F-4D97-AF65-F5344CB8AC3E}">
        <p14:creationId xmlns:p14="http://schemas.microsoft.com/office/powerpoint/2010/main" val="1147695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9F0A85FA-B7B3-69BA-E2E0-67D0608D2FFC}"/>
              </a:ext>
            </a:extLst>
          </p:cNvPr>
          <p:cNvSpPr txBox="1"/>
          <p:nvPr/>
        </p:nvSpPr>
        <p:spPr>
          <a:xfrm>
            <a:off x="341116" y="1455073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sym typeface="Montserrat Medium"/>
              </a:rPr>
              <a:t>Contextualización</a:t>
            </a:r>
            <a:endParaRPr lang="es-MX" sz="2400" dirty="0"/>
          </a:p>
        </p:txBody>
      </p:sp>
      <p:sp>
        <p:nvSpPr>
          <p:cNvPr id="3" name="Google Shape;78;p17">
            <a:extLst>
              <a:ext uri="{FF2B5EF4-FFF2-40B4-BE49-F238E27FC236}">
                <a16:creationId xmlns:a16="http://schemas.microsoft.com/office/drawing/2014/main" id="{EC257E10-2C16-B2A2-65CD-8286F3116378}"/>
              </a:ext>
            </a:extLst>
          </p:cNvPr>
          <p:cNvSpPr txBox="1"/>
          <p:nvPr/>
        </p:nvSpPr>
        <p:spPr>
          <a:xfrm>
            <a:off x="326064" y="2239931"/>
            <a:ext cx="10802680" cy="3057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42900" indent="-342900">
              <a:buClr>
                <a:srgbClr val="FFC000"/>
              </a:buClr>
              <a:buFont typeface="Wingdings" pitchFamily="2" charset="2"/>
              <a:buChar char="§"/>
            </a:pP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tecnología y las diferentes herramientas digitales han aperturado un sin fin de posibilidades en el área de diseño por tal es importante analizar a detalle los requisitos que un cliente solicita y lo que el usuario final necesita, realizar esto no es fácil y requiere precisar de manera crítica el equilibrio entre los requisitos y necesidades del mercado actual, aunado a la comparativa de la competencia y los cambios recurrentes en el mercado.</a:t>
            </a:r>
          </a:p>
          <a:p>
            <a:pPr marL="342900" indent="-342900">
              <a:buClr>
                <a:srgbClr val="FFC000"/>
              </a:buClr>
              <a:buFont typeface="Wingdings" pitchFamily="2" charset="2"/>
              <a:buChar char="§"/>
            </a:pPr>
            <a:endParaRPr lang="es-MX" sz="20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FFC000"/>
              </a:buClr>
            </a:pPr>
            <a:endParaRPr lang="es-MX" sz="267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137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C3A8E4EC-5E00-2D39-5372-B94E403AE04B}"/>
              </a:ext>
            </a:extLst>
          </p:cNvPr>
          <p:cNvSpPr txBox="1"/>
          <p:nvPr/>
        </p:nvSpPr>
        <p:spPr>
          <a:xfrm>
            <a:off x="341116" y="1455073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sym typeface="Montserrat Medium"/>
              </a:rPr>
              <a:t>Estructura</a:t>
            </a:r>
            <a:endParaRPr lang="es-MX" sz="2400" dirty="0"/>
          </a:p>
        </p:txBody>
      </p:sp>
      <p:sp>
        <p:nvSpPr>
          <p:cNvPr id="3" name="Google Shape;78;p17">
            <a:extLst>
              <a:ext uri="{FF2B5EF4-FFF2-40B4-BE49-F238E27FC236}">
                <a16:creationId xmlns:a16="http://schemas.microsoft.com/office/drawing/2014/main" id="{70A1A1E8-E56B-A54F-9B9A-AB27DE463024}"/>
              </a:ext>
            </a:extLst>
          </p:cNvPr>
          <p:cNvSpPr txBox="1"/>
          <p:nvPr/>
        </p:nvSpPr>
        <p:spPr>
          <a:xfrm>
            <a:off x="326064" y="2239931"/>
            <a:ext cx="10802680" cy="3820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67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Portada</a:t>
            </a:r>
          </a:p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67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67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</a:p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67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Descripción</a:t>
            </a:r>
          </a:p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67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Justificación</a:t>
            </a:r>
          </a:p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67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Desarrollo: Definición de funciones, Análisis de opiniones y por último Identificación de mejoras.</a:t>
            </a:r>
          </a:p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67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Conclusión</a:t>
            </a:r>
          </a:p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67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Referencias</a:t>
            </a:r>
          </a:p>
        </p:txBody>
      </p:sp>
    </p:spTree>
    <p:extLst>
      <p:ext uri="{BB962C8B-B14F-4D97-AF65-F5344CB8AC3E}">
        <p14:creationId xmlns:p14="http://schemas.microsoft.com/office/powerpoint/2010/main" val="1260170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C3A8E4EC-5E00-2D39-5372-B94E403AE04B}"/>
              </a:ext>
            </a:extLst>
          </p:cNvPr>
          <p:cNvSpPr txBox="1"/>
          <p:nvPr/>
        </p:nvSpPr>
        <p:spPr>
          <a:xfrm>
            <a:off x="341116" y="1455073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sym typeface="Montserrat Medium"/>
              </a:rPr>
              <a:t>Actividad 1</a:t>
            </a:r>
            <a:endParaRPr lang="es-MX" sz="2400" dirty="0"/>
          </a:p>
        </p:txBody>
      </p:sp>
      <p:sp>
        <p:nvSpPr>
          <p:cNvPr id="3" name="Google Shape;78;p17">
            <a:extLst>
              <a:ext uri="{FF2B5EF4-FFF2-40B4-BE49-F238E27FC236}">
                <a16:creationId xmlns:a16="http://schemas.microsoft.com/office/drawing/2014/main" id="{70A1A1E8-E56B-A54F-9B9A-AB27DE463024}"/>
              </a:ext>
            </a:extLst>
          </p:cNvPr>
          <p:cNvSpPr txBox="1"/>
          <p:nvPr/>
        </p:nvSpPr>
        <p:spPr>
          <a:xfrm>
            <a:off x="326064" y="2239931"/>
            <a:ext cx="10802680" cy="2339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Redactar una </a:t>
            </a:r>
            <a:r>
              <a:rPr lang="es-MX" sz="2400" i="1" dirty="0"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respecto a la información que se presentará en esta actividad. </a:t>
            </a:r>
            <a:r>
              <a:rPr lang="es-MX" sz="2400" b="1" dirty="0">
                <a:latin typeface="Arial" panose="020B0604020202020204" pitchFamily="34" charset="0"/>
                <a:cs typeface="Arial" panose="020B0604020202020204" pitchFamily="34" charset="0"/>
              </a:rPr>
              <a:t>(Mínimo 150 palabras).</a:t>
            </a:r>
          </a:p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Interpretar y argumentar con palabras propias el </a:t>
            </a:r>
            <a:r>
              <a:rPr lang="es-MX" sz="2400" i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contexto</a:t>
            </a: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presentado y lo solicitado dentro de la actividad. </a:t>
            </a:r>
            <a:r>
              <a:rPr lang="es-MX" sz="24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(Mínimo 150 palabras).</a:t>
            </a:r>
          </a:p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Redactar una </a:t>
            </a:r>
            <a:r>
              <a:rPr lang="es-MX" sz="2400" i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justificación</a:t>
            </a: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 por qué debería emplearse este tipo de solución para la actividad presentada. </a:t>
            </a:r>
            <a:r>
              <a:rPr lang="es-MX" sz="24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(Mínimo 150 palabras).</a:t>
            </a:r>
          </a:p>
        </p:txBody>
      </p:sp>
    </p:spTree>
    <p:extLst>
      <p:ext uri="{BB962C8B-B14F-4D97-AF65-F5344CB8AC3E}">
        <p14:creationId xmlns:p14="http://schemas.microsoft.com/office/powerpoint/2010/main" val="371462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/>
        </p:nvSpPr>
        <p:spPr>
          <a:xfrm>
            <a:off x="2608521" y="3244334"/>
            <a:ext cx="6974959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s-MX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Objetivo</a:t>
            </a:r>
            <a:endParaRPr sz="32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C3A8E4EC-5E00-2D39-5372-B94E403AE04B}"/>
              </a:ext>
            </a:extLst>
          </p:cNvPr>
          <p:cNvSpPr txBox="1"/>
          <p:nvPr/>
        </p:nvSpPr>
        <p:spPr>
          <a:xfrm>
            <a:off x="341116" y="1455073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sym typeface="Montserrat Medium"/>
              </a:rPr>
              <a:t>Actividad 1</a:t>
            </a:r>
            <a:endParaRPr lang="es-MX" sz="2400" dirty="0"/>
          </a:p>
        </p:txBody>
      </p:sp>
      <p:sp>
        <p:nvSpPr>
          <p:cNvPr id="4" name="Google Shape;78;p17">
            <a:extLst>
              <a:ext uri="{FF2B5EF4-FFF2-40B4-BE49-F238E27FC236}">
                <a16:creationId xmlns:a16="http://schemas.microsoft.com/office/drawing/2014/main" id="{3548B3D9-CBBF-7D81-6E3C-BF74982D32FD}"/>
              </a:ext>
            </a:extLst>
          </p:cNvPr>
          <p:cNvSpPr txBox="1"/>
          <p:nvPr/>
        </p:nvSpPr>
        <p:spPr>
          <a:xfrm>
            <a:off x="326064" y="2239931"/>
            <a:ext cx="10802680" cy="2339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Realizar un organizador gráfico (mapa conceptual) haciendo uso de un software donde se pueda identificar las funciones actuales del sistema seleccionado, que puede y no puede realizar, insertarlo como imágen en el apartado de </a:t>
            </a:r>
            <a:r>
              <a:rPr lang="es-MX" sz="24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Definición de funciones</a:t>
            </a:r>
            <a:r>
              <a:rPr lang="es-MX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MX" sz="2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 importante que todo organizador gráfico solicitado cuente con los elementos que lo caracterizan.</a:t>
            </a:r>
            <a:endParaRPr lang="es-MX" sz="267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379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4A0A7DC-FF29-BA0C-B0E0-34E0CA8FB945}"/>
              </a:ext>
            </a:extLst>
          </p:cNvPr>
          <p:cNvSpPr/>
          <p:nvPr/>
        </p:nvSpPr>
        <p:spPr>
          <a:xfrm>
            <a:off x="4267200" y="1310640"/>
            <a:ext cx="3139440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AMAZON PRIME</a:t>
            </a:r>
          </a:p>
        </p:txBody>
      </p:sp>
      <p:cxnSp>
        <p:nvCxnSpPr>
          <p:cNvPr id="4" name="Conector angular 3">
            <a:extLst>
              <a:ext uri="{FF2B5EF4-FFF2-40B4-BE49-F238E27FC236}">
                <a16:creationId xmlns:a16="http://schemas.microsoft.com/office/drawing/2014/main" id="{8F8487B1-4B13-3B0F-5F36-7796228C6F66}"/>
              </a:ext>
            </a:extLst>
          </p:cNvPr>
          <p:cNvCxnSpPr>
            <a:stCxn id="2" idx="1"/>
          </p:cNvCxnSpPr>
          <p:nvPr/>
        </p:nvCxnSpPr>
        <p:spPr>
          <a:xfrm rot="10800000" flipV="1">
            <a:off x="3688080" y="1805940"/>
            <a:ext cx="579120" cy="12725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angular 5">
            <a:extLst>
              <a:ext uri="{FF2B5EF4-FFF2-40B4-BE49-F238E27FC236}">
                <a16:creationId xmlns:a16="http://schemas.microsoft.com/office/drawing/2014/main" id="{88B4B047-0105-C696-8D14-D4A50C7731C9}"/>
              </a:ext>
            </a:extLst>
          </p:cNvPr>
          <p:cNvCxnSpPr>
            <a:stCxn id="2" idx="3"/>
          </p:cNvCxnSpPr>
          <p:nvPr/>
        </p:nvCxnSpPr>
        <p:spPr>
          <a:xfrm>
            <a:off x="7406640" y="1805940"/>
            <a:ext cx="731520" cy="12725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86B22D70-94BD-CE17-0F07-3BC7F7E68748}"/>
              </a:ext>
            </a:extLst>
          </p:cNvPr>
          <p:cNvSpPr/>
          <p:nvPr/>
        </p:nvSpPr>
        <p:spPr>
          <a:xfrm>
            <a:off x="2788920" y="3078481"/>
            <a:ext cx="1844040" cy="8686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SE PUEDE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C5B313C-FCD2-1253-D00B-3900E3C1B8B2}"/>
              </a:ext>
            </a:extLst>
          </p:cNvPr>
          <p:cNvSpPr/>
          <p:nvPr/>
        </p:nvSpPr>
        <p:spPr>
          <a:xfrm>
            <a:off x="7223760" y="3078481"/>
            <a:ext cx="1844040" cy="8686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NO SE PUEDE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E40B25D0-BBE9-14E3-6790-3E4C47BD61CE}"/>
              </a:ext>
            </a:extLst>
          </p:cNvPr>
          <p:cNvSpPr/>
          <p:nvPr/>
        </p:nvSpPr>
        <p:spPr>
          <a:xfrm>
            <a:off x="1645920" y="4640581"/>
            <a:ext cx="1706880" cy="5791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HACER BÚSQUEDAS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C8EA4937-351C-32C6-0CA5-A95E7C995E0D}"/>
              </a:ext>
            </a:extLst>
          </p:cNvPr>
          <p:cNvCxnSpPr/>
          <p:nvPr/>
        </p:nvCxnSpPr>
        <p:spPr>
          <a:xfrm flipH="1">
            <a:off x="3139440" y="3947160"/>
            <a:ext cx="426720" cy="693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AB59A96F-9B86-2CD1-79C1-8513A013A069}"/>
              </a:ext>
            </a:extLst>
          </p:cNvPr>
          <p:cNvCxnSpPr>
            <a:cxnSpLocks/>
          </p:cNvCxnSpPr>
          <p:nvPr/>
        </p:nvCxnSpPr>
        <p:spPr>
          <a:xfrm>
            <a:off x="8412480" y="3947160"/>
            <a:ext cx="396240" cy="693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E9FCE6C-6808-4C65-B962-0934BED9C51A}"/>
              </a:ext>
            </a:extLst>
          </p:cNvPr>
          <p:cNvSpPr/>
          <p:nvPr/>
        </p:nvSpPr>
        <p:spPr>
          <a:xfrm>
            <a:off x="8412480" y="4640581"/>
            <a:ext cx="1706880" cy="5791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VER ADELANTO DE PELICULA</a:t>
            </a:r>
          </a:p>
        </p:txBody>
      </p:sp>
    </p:spTree>
    <p:extLst>
      <p:ext uri="{BB962C8B-B14F-4D97-AF65-F5344CB8AC3E}">
        <p14:creationId xmlns:p14="http://schemas.microsoft.com/office/powerpoint/2010/main" val="878125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C3A8E4EC-5E00-2D39-5372-B94E403AE04B}"/>
              </a:ext>
            </a:extLst>
          </p:cNvPr>
          <p:cNvSpPr txBox="1"/>
          <p:nvPr/>
        </p:nvSpPr>
        <p:spPr>
          <a:xfrm>
            <a:off x="341116" y="1455073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sym typeface="Montserrat Medium"/>
              </a:rPr>
              <a:t>Actividad 1</a:t>
            </a:r>
            <a:endParaRPr lang="es-MX" sz="2400" dirty="0"/>
          </a:p>
        </p:txBody>
      </p:sp>
      <p:sp>
        <p:nvSpPr>
          <p:cNvPr id="4" name="Google Shape;78;p17">
            <a:extLst>
              <a:ext uri="{FF2B5EF4-FFF2-40B4-BE49-F238E27FC236}">
                <a16:creationId xmlns:a16="http://schemas.microsoft.com/office/drawing/2014/main" id="{3548B3D9-CBBF-7D81-6E3C-BF74982D32FD}"/>
              </a:ext>
            </a:extLst>
          </p:cNvPr>
          <p:cNvSpPr txBox="1"/>
          <p:nvPr/>
        </p:nvSpPr>
        <p:spPr>
          <a:xfrm>
            <a:off x="326064" y="2239931"/>
            <a:ext cx="10802680" cy="1600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Ingresar a App store o en la página del proveedor o creador e identificar las opiniones de los usuarios, realizar un mapa conceptual donde se identifique las opiniones positivas y negativas, redactarlas de manera breve e interpretativa. </a:t>
            </a:r>
            <a:r>
              <a:rPr lang="es-MX" sz="2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(Análisis de opinión)</a:t>
            </a:r>
            <a:endParaRPr lang="es-MX" sz="267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456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F30C37D-A19E-779E-4A75-26A27EAC00D0}"/>
              </a:ext>
            </a:extLst>
          </p:cNvPr>
          <p:cNvSpPr/>
          <p:nvPr/>
        </p:nvSpPr>
        <p:spPr>
          <a:xfrm>
            <a:off x="4267200" y="1310640"/>
            <a:ext cx="3139440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OPINIONES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77F8895-46CC-8C86-1872-2B93D2B8AA11}"/>
              </a:ext>
            </a:extLst>
          </p:cNvPr>
          <p:cNvSpPr/>
          <p:nvPr/>
        </p:nvSpPr>
        <p:spPr>
          <a:xfrm>
            <a:off x="2788920" y="3078481"/>
            <a:ext cx="1844040" cy="8686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POSITIVAS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B0258A3-32CF-2383-90F5-8C482F1FF2E2}"/>
              </a:ext>
            </a:extLst>
          </p:cNvPr>
          <p:cNvSpPr/>
          <p:nvPr/>
        </p:nvSpPr>
        <p:spPr>
          <a:xfrm>
            <a:off x="7223760" y="3078481"/>
            <a:ext cx="1844040" cy="8686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NEGATIVAS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CA21222F-9D18-38CA-4B5A-AEE9D911EF1F}"/>
              </a:ext>
            </a:extLst>
          </p:cNvPr>
          <p:cNvCxnSpPr/>
          <p:nvPr/>
        </p:nvCxnSpPr>
        <p:spPr>
          <a:xfrm flipH="1">
            <a:off x="4130040" y="2301240"/>
            <a:ext cx="502920" cy="777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5875D83C-92B9-D475-7C92-BAD299F8B49E}"/>
              </a:ext>
            </a:extLst>
          </p:cNvPr>
          <p:cNvCxnSpPr/>
          <p:nvPr/>
        </p:nvCxnSpPr>
        <p:spPr>
          <a:xfrm>
            <a:off x="7223760" y="2301240"/>
            <a:ext cx="716280" cy="777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E9BF650E-5016-0C7A-39D3-27E303AE3276}"/>
              </a:ext>
            </a:extLst>
          </p:cNvPr>
          <p:cNvCxnSpPr>
            <a:stCxn id="3" idx="2"/>
          </p:cNvCxnSpPr>
          <p:nvPr/>
        </p:nvCxnSpPr>
        <p:spPr>
          <a:xfrm>
            <a:off x="3710940" y="3947160"/>
            <a:ext cx="0" cy="426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FA45BE57-B817-3309-24B4-0385DBF99379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8145780" y="3947160"/>
            <a:ext cx="0" cy="426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33E8E1E-3A10-173C-9A1C-FB68AD14D30B}"/>
              </a:ext>
            </a:extLst>
          </p:cNvPr>
          <p:cNvSpPr/>
          <p:nvPr/>
        </p:nvSpPr>
        <p:spPr>
          <a:xfrm>
            <a:off x="2788920" y="4381499"/>
            <a:ext cx="1844040" cy="8686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TIENE UN GRAN CATÁLOGO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AF525AA7-FDFD-F0AB-2580-D12E6DA5DE88}"/>
              </a:ext>
            </a:extLst>
          </p:cNvPr>
          <p:cNvSpPr/>
          <p:nvPr/>
        </p:nvSpPr>
        <p:spPr>
          <a:xfrm>
            <a:off x="7269480" y="4396739"/>
            <a:ext cx="1844040" cy="8686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EL BUSCADOR NO SIRVE</a:t>
            </a:r>
          </a:p>
        </p:txBody>
      </p:sp>
    </p:spTree>
    <p:extLst>
      <p:ext uri="{BB962C8B-B14F-4D97-AF65-F5344CB8AC3E}">
        <p14:creationId xmlns:p14="http://schemas.microsoft.com/office/powerpoint/2010/main" val="278772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C3A8E4EC-5E00-2D39-5372-B94E403AE04B}"/>
              </a:ext>
            </a:extLst>
          </p:cNvPr>
          <p:cNvSpPr txBox="1"/>
          <p:nvPr/>
        </p:nvSpPr>
        <p:spPr>
          <a:xfrm>
            <a:off x="341116" y="1455073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sym typeface="Montserrat Medium"/>
              </a:rPr>
              <a:t>Actividad 1</a:t>
            </a:r>
            <a:endParaRPr lang="es-MX" sz="2400" dirty="0"/>
          </a:p>
        </p:txBody>
      </p:sp>
      <p:sp>
        <p:nvSpPr>
          <p:cNvPr id="4" name="Google Shape;78;p17">
            <a:extLst>
              <a:ext uri="{FF2B5EF4-FFF2-40B4-BE49-F238E27FC236}">
                <a16:creationId xmlns:a16="http://schemas.microsoft.com/office/drawing/2014/main" id="{3548B3D9-CBBF-7D81-6E3C-BF74982D32FD}"/>
              </a:ext>
            </a:extLst>
          </p:cNvPr>
          <p:cNvSpPr txBox="1"/>
          <p:nvPr/>
        </p:nvSpPr>
        <p:spPr>
          <a:xfrm>
            <a:off x="326064" y="2239931"/>
            <a:ext cx="10802680" cy="123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Analizar e identificar los puntos a mejorar y mantener. Escribir 5 puntos a mejorar o a mantener dentro del sistema o aplicación, considerar la usabilidad, accesibilidad, interacción.</a:t>
            </a:r>
            <a:r>
              <a:rPr lang="es-MX" sz="2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(Identificación de mejoras)</a:t>
            </a:r>
            <a:endParaRPr lang="es-MX" sz="267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0934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C3A8E4EC-5E00-2D39-5372-B94E403AE04B}"/>
              </a:ext>
            </a:extLst>
          </p:cNvPr>
          <p:cNvSpPr txBox="1"/>
          <p:nvPr/>
        </p:nvSpPr>
        <p:spPr>
          <a:xfrm>
            <a:off x="341116" y="1455073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sym typeface="Montserrat Medium"/>
              </a:rPr>
              <a:t>Conclusión</a:t>
            </a:r>
            <a:endParaRPr lang="es-MX" sz="2400" dirty="0"/>
          </a:p>
        </p:txBody>
      </p:sp>
      <p:sp>
        <p:nvSpPr>
          <p:cNvPr id="4" name="Google Shape;78;p17">
            <a:extLst>
              <a:ext uri="{FF2B5EF4-FFF2-40B4-BE49-F238E27FC236}">
                <a16:creationId xmlns:a16="http://schemas.microsoft.com/office/drawing/2014/main" id="{3548B3D9-CBBF-7D81-6E3C-BF74982D32FD}"/>
              </a:ext>
            </a:extLst>
          </p:cNvPr>
          <p:cNvSpPr txBox="1"/>
          <p:nvPr/>
        </p:nvSpPr>
        <p:spPr>
          <a:xfrm>
            <a:off x="326064" y="2239931"/>
            <a:ext cx="10802680" cy="123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Redactar una conclusión sobre la importancia de lo realizado en la actividad dentro de su campo laboral o vida cotidiana. </a:t>
            </a:r>
            <a:r>
              <a:rPr lang="es-MX" sz="24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(Mínimo 150 palabras).</a:t>
            </a:r>
          </a:p>
        </p:txBody>
      </p:sp>
    </p:spTree>
    <p:extLst>
      <p:ext uri="{BB962C8B-B14F-4D97-AF65-F5344CB8AC3E}">
        <p14:creationId xmlns:p14="http://schemas.microsoft.com/office/powerpoint/2010/main" val="373881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C3A8E4EC-5E00-2D39-5372-B94E403AE04B}"/>
              </a:ext>
            </a:extLst>
          </p:cNvPr>
          <p:cNvSpPr txBox="1"/>
          <p:nvPr/>
        </p:nvSpPr>
        <p:spPr>
          <a:xfrm>
            <a:off x="341116" y="1455073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sym typeface="Montserrat Medium"/>
              </a:rPr>
              <a:t>Conclusión</a:t>
            </a:r>
            <a:endParaRPr lang="es-MX" sz="2400" dirty="0"/>
          </a:p>
        </p:txBody>
      </p:sp>
      <p:sp>
        <p:nvSpPr>
          <p:cNvPr id="4" name="Google Shape;78;p17">
            <a:extLst>
              <a:ext uri="{FF2B5EF4-FFF2-40B4-BE49-F238E27FC236}">
                <a16:creationId xmlns:a16="http://schemas.microsoft.com/office/drawing/2014/main" id="{3548B3D9-CBBF-7D81-6E3C-BF74982D32FD}"/>
              </a:ext>
            </a:extLst>
          </p:cNvPr>
          <p:cNvSpPr txBox="1"/>
          <p:nvPr/>
        </p:nvSpPr>
        <p:spPr>
          <a:xfrm>
            <a:off x="326064" y="2239931"/>
            <a:ext cx="10802680" cy="2339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Incorporar las referencias utilizadas. (en caso de haber utilizado).</a:t>
            </a:r>
          </a:p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Escribe las referencias con formato APA, puedes utilizar la siguiente herramienta: </a:t>
            </a: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https://www.scribbr.es/citar/generador/</a:t>
            </a:r>
            <a:endParaRPr lang="es-MX" sz="24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Guardar el archivo con formato PDF con el nombre de </a:t>
            </a:r>
            <a:r>
              <a:rPr lang="es-MX" sz="24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NombreApellido_A1</a:t>
            </a: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endParaRPr lang="es-MX" sz="24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9273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/>
        </p:nvSpPr>
        <p:spPr>
          <a:xfrm>
            <a:off x="2608521" y="3244334"/>
            <a:ext cx="6974959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s-MX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Resumen</a:t>
            </a:r>
            <a:endParaRPr sz="32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/>
          <p:nvPr/>
        </p:nvSpPr>
        <p:spPr>
          <a:xfrm>
            <a:off x="396948" y="1403482"/>
            <a:ext cx="5699053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Hoy aprendimos a …</a:t>
            </a:r>
            <a:endParaRPr sz="2400" dirty="0"/>
          </a:p>
        </p:txBody>
      </p:sp>
      <p:sp>
        <p:nvSpPr>
          <p:cNvPr id="2" name="Google Shape;55;p13">
            <a:extLst>
              <a:ext uri="{FF2B5EF4-FFF2-40B4-BE49-F238E27FC236}">
                <a16:creationId xmlns:a16="http://schemas.microsoft.com/office/drawing/2014/main" id="{AD4D2D34-7956-2C2D-3B6C-7C1CC691A886}"/>
              </a:ext>
            </a:extLst>
          </p:cNvPr>
          <p:cNvSpPr txBox="1"/>
          <p:nvPr/>
        </p:nvSpPr>
        <p:spPr>
          <a:xfrm>
            <a:off x="396947" y="2098147"/>
            <a:ext cx="5543108" cy="943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285750" lvl="0" indent="-285750">
              <a:buClr>
                <a:srgbClr val="FFC000"/>
              </a:buClr>
              <a:buSzPts val="2000"/>
              <a:buFont typeface="Noto Sans Symbols"/>
              <a:buChar char="▪"/>
            </a:pPr>
            <a:endParaRPr lang="en-US" sz="2667" dirty="0"/>
          </a:p>
          <a:p>
            <a:pPr marL="285750" lvl="0" indent="-285750">
              <a:buClr>
                <a:srgbClr val="FFC000"/>
              </a:buClr>
              <a:buSzPts val="2000"/>
              <a:buFont typeface="Noto Sans Symbols"/>
              <a:buChar char="▪"/>
            </a:pPr>
            <a:endParaRPr lang="en-US" sz="2667" dirty="0"/>
          </a:p>
        </p:txBody>
      </p:sp>
      <p:pic>
        <p:nvPicPr>
          <p:cNvPr id="2056" name="Picture 8" descr="Interfaz de usuario: Qué es, Tipos de interfaces y más... | Workana">
            <a:extLst>
              <a:ext uri="{FF2B5EF4-FFF2-40B4-BE49-F238E27FC236}">
                <a16:creationId xmlns:a16="http://schemas.microsoft.com/office/drawing/2014/main" id="{5934F40F-80D0-A69A-E8AB-F2DF64A00B31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7" r="2423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55;p13">
            <a:extLst>
              <a:ext uri="{FF2B5EF4-FFF2-40B4-BE49-F238E27FC236}">
                <a16:creationId xmlns:a16="http://schemas.microsoft.com/office/drawing/2014/main" id="{5C0C6952-3B5C-D84C-BBAB-938DF04D6328}"/>
              </a:ext>
            </a:extLst>
          </p:cNvPr>
          <p:cNvSpPr txBox="1"/>
          <p:nvPr/>
        </p:nvSpPr>
        <p:spPr>
          <a:xfrm>
            <a:off x="396947" y="2098147"/>
            <a:ext cx="5543108" cy="176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80990" indent="-380990">
              <a:buClr>
                <a:srgbClr val="FFC000"/>
              </a:buClr>
              <a:buSzPts val="2000"/>
              <a:buFont typeface="Noto Sans Symbols"/>
              <a:buChar char="▪"/>
            </a:pPr>
            <a:r>
              <a:rPr lang="es-ES_tradnl" sz="2667" dirty="0">
                <a:latin typeface="Arial" panose="020B0604020202020204" pitchFamily="34" charset="0"/>
                <a:cs typeface="Arial" panose="020B0604020202020204" pitchFamily="34" charset="0"/>
              </a:rPr>
              <a:t>¿Qué es una interfaz?</a:t>
            </a:r>
          </a:p>
          <a:p>
            <a:pPr marL="380990" indent="-380990">
              <a:buClr>
                <a:srgbClr val="FFC000"/>
              </a:buClr>
              <a:buSzPts val="2000"/>
              <a:buFont typeface="Noto Sans Symbols"/>
              <a:buChar char="▪"/>
            </a:pPr>
            <a:r>
              <a:rPr lang="es-ES_tradnl" sz="2667" dirty="0">
                <a:latin typeface="Arial" panose="020B0604020202020204" pitchFamily="34" charset="0"/>
                <a:cs typeface="Arial" panose="020B0604020202020204" pitchFamily="34" charset="0"/>
              </a:rPr>
              <a:t>Elementos importantes en el Diseño de Interfaces</a:t>
            </a:r>
          </a:p>
          <a:p>
            <a:pPr marL="380990" indent="-380990">
              <a:buClr>
                <a:srgbClr val="FFC000"/>
              </a:buClr>
              <a:buSzPts val="2000"/>
              <a:buFont typeface="Noto Sans Symbols"/>
              <a:buChar char="▪"/>
            </a:pPr>
            <a:endParaRPr lang="en-US" sz="2667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/>
          <p:nvPr/>
        </p:nvSpPr>
        <p:spPr>
          <a:xfrm>
            <a:off x="2608521" y="3244334"/>
            <a:ext cx="6974959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s-MX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Redes</a:t>
            </a:r>
            <a:endParaRPr sz="32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/>
        </p:nvSpPr>
        <p:spPr>
          <a:xfrm>
            <a:off x="396949" y="1403482"/>
            <a:ext cx="5699052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Aprenderemos…</a:t>
            </a:r>
            <a:endParaRPr lang="es-MX" sz="3200" dirty="0"/>
          </a:p>
        </p:txBody>
      </p:sp>
      <p:sp>
        <p:nvSpPr>
          <p:cNvPr id="7" name="Google Shape;55;p13">
            <a:extLst>
              <a:ext uri="{FF2B5EF4-FFF2-40B4-BE49-F238E27FC236}">
                <a16:creationId xmlns:a16="http://schemas.microsoft.com/office/drawing/2014/main" id="{6068D5E5-2E54-924A-B7F3-7F7A978558F6}"/>
              </a:ext>
            </a:extLst>
          </p:cNvPr>
          <p:cNvSpPr txBox="1"/>
          <p:nvPr/>
        </p:nvSpPr>
        <p:spPr>
          <a:xfrm>
            <a:off x="396947" y="2098147"/>
            <a:ext cx="5543108" cy="340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80990" indent="-380990">
              <a:buClr>
                <a:srgbClr val="FFC000"/>
              </a:buClr>
              <a:buSzPts val="2000"/>
              <a:buFont typeface="Noto Sans Symbols"/>
              <a:buChar char="▪"/>
            </a:pPr>
            <a:r>
              <a:rPr lang="es-ES_tradnl" sz="2667" dirty="0">
                <a:latin typeface="Arial" panose="020B0604020202020204" pitchFamily="34" charset="0"/>
                <a:cs typeface="Arial" panose="020B0604020202020204" pitchFamily="34" charset="0"/>
              </a:rPr>
              <a:t>¿Qué es una interfaz?</a:t>
            </a:r>
          </a:p>
          <a:p>
            <a:pPr marL="380990" indent="-380990">
              <a:buClr>
                <a:srgbClr val="FFC000"/>
              </a:buClr>
              <a:buSzPts val="2000"/>
              <a:buFont typeface="Noto Sans Symbols"/>
              <a:buChar char="▪"/>
            </a:pPr>
            <a:r>
              <a:rPr lang="es-ES_tradnl" sz="2667" dirty="0">
                <a:latin typeface="Arial" panose="020B0604020202020204" pitchFamily="34" charset="0"/>
                <a:cs typeface="Arial" panose="020B0604020202020204" pitchFamily="34" charset="0"/>
              </a:rPr>
              <a:t>Elementos importantes en el Diseño de Interfaces</a:t>
            </a:r>
          </a:p>
          <a:p>
            <a:pPr marL="380990" indent="-380990">
              <a:buClr>
                <a:srgbClr val="FFC000"/>
              </a:buClr>
              <a:buSzPts val="2000"/>
              <a:buFont typeface="Noto Sans Symbols"/>
              <a:buChar char="▪"/>
            </a:pPr>
            <a:r>
              <a:rPr lang="es-ES_tradnl" sz="2667" dirty="0">
                <a:latin typeface="Arial" panose="020B0604020202020204" pitchFamily="34" charset="0"/>
                <a:cs typeface="Arial" panose="020B0604020202020204" pitchFamily="34" charset="0"/>
              </a:rPr>
              <a:t>Diseño de Interfaces y el Usuario</a:t>
            </a:r>
          </a:p>
          <a:p>
            <a:pPr marL="380990" indent="-380990">
              <a:buClr>
                <a:srgbClr val="FFC000"/>
              </a:buClr>
              <a:buSzPts val="2000"/>
              <a:buFont typeface="Noto Sans Symbols"/>
              <a:buChar char="▪"/>
            </a:pPr>
            <a:endParaRPr lang="es-ES_tradnl" sz="26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0990" indent="-380990">
              <a:buClr>
                <a:srgbClr val="FFC000"/>
              </a:buClr>
              <a:buSzPts val="2000"/>
              <a:buFont typeface="Noto Sans Symbols"/>
              <a:buChar char="▪"/>
            </a:pPr>
            <a:endParaRPr lang="es-ES_tradnl" sz="26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0990" indent="-380990">
              <a:buClr>
                <a:srgbClr val="FFC000"/>
              </a:buClr>
              <a:buSzPts val="2000"/>
              <a:buFont typeface="Noto Sans Symbols"/>
              <a:buChar char="▪"/>
            </a:pPr>
            <a:endParaRPr lang="en-US" sz="2667" dirty="0"/>
          </a:p>
        </p:txBody>
      </p:sp>
      <p:pic>
        <p:nvPicPr>
          <p:cNvPr id="1026" name="Picture 2" descr="Los 9 mejores software para diseño de interfaces: pon el foco en tu usuario  - Diseño de paginas web">
            <a:extLst>
              <a:ext uri="{FF2B5EF4-FFF2-40B4-BE49-F238E27FC236}">
                <a16:creationId xmlns:a16="http://schemas.microsoft.com/office/drawing/2014/main" id="{D95DCCB8-218A-BD9A-95D4-82412AFF3DF1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5" b="159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/>
        </p:nvSpPr>
        <p:spPr>
          <a:xfrm>
            <a:off x="1333465" y="2336516"/>
            <a:ext cx="3615200" cy="4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r"/>
            <a:r>
              <a:rPr lang="es-MX" sz="24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Herramientas útiles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7" name="Google Shape;257;p39"/>
          <p:cNvSpPr txBox="1"/>
          <p:nvPr/>
        </p:nvSpPr>
        <p:spPr>
          <a:xfrm>
            <a:off x="1333465" y="3593910"/>
            <a:ext cx="3615200" cy="4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r"/>
            <a:r>
              <a:rPr lang="es-MX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Links útiles</a:t>
            </a:r>
            <a:endParaRPr sz="2400" dirty="0"/>
          </a:p>
        </p:txBody>
      </p:sp>
      <p:pic>
        <p:nvPicPr>
          <p:cNvPr id="263" name="Google Shape;263;p3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16352" t="19130" r="75677" b="69072"/>
          <a:stretch/>
        </p:blipFill>
        <p:spPr>
          <a:xfrm>
            <a:off x="5570241" y="2137188"/>
            <a:ext cx="821856" cy="809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9">
            <a:hlinkClick r:id="rId5"/>
          </p:cNvPr>
          <p:cNvPicPr preferRelativeResize="0"/>
          <p:nvPr/>
        </p:nvPicPr>
        <p:blipFill rotWithShape="1">
          <a:blip r:embed="rId4">
            <a:alphaModFix/>
          </a:blip>
          <a:srcRect l="50227" t="6860" r="42113" b="80772"/>
          <a:stretch/>
        </p:blipFill>
        <p:spPr>
          <a:xfrm>
            <a:off x="8221387" y="2117629"/>
            <a:ext cx="789844" cy="848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9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l="16949" t="6763" r="75591" b="80869"/>
          <a:stretch/>
        </p:blipFill>
        <p:spPr>
          <a:xfrm>
            <a:off x="6891575" y="2117629"/>
            <a:ext cx="769219" cy="848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9">
            <a:hlinkClick r:id="rId8"/>
          </p:cNvPr>
          <p:cNvPicPr preferRelativeResize="0"/>
          <p:nvPr/>
        </p:nvPicPr>
        <p:blipFill rotWithShape="1">
          <a:blip r:embed="rId4">
            <a:alphaModFix/>
          </a:blip>
          <a:srcRect l="16750" t="31401" r="75565" b="56231"/>
          <a:stretch/>
        </p:blipFill>
        <p:spPr>
          <a:xfrm>
            <a:off x="5633168" y="3454221"/>
            <a:ext cx="758929" cy="812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9">
            <a:hlinkClick r:id="rId9"/>
          </p:cNvPr>
          <p:cNvPicPr preferRelativeResize="0"/>
          <p:nvPr/>
        </p:nvPicPr>
        <p:blipFill rotWithShape="1">
          <a:blip r:embed="rId7">
            <a:alphaModFix/>
          </a:blip>
          <a:srcRect l="75527" t="55899" r="16884" b="31733"/>
          <a:stretch/>
        </p:blipFill>
        <p:spPr>
          <a:xfrm>
            <a:off x="6929528" y="3423744"/>
            <a:ext cx="774803" cy="840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9">
            <a:hlinkClick r:id="rId10"/>
          </p:cNvPr>
          <p:cNvPicPr preferRelativeResize="0"/>
          <p:nvPr/>
        </p:nvPicPr>
        <p:blipFill rotWithShape="1">
          <a:blip r:embed="rId4">
            <a:alphaModFix/>
          </a:blip>
          <a:srcRect l="41630" t="44473" r="50550" b="43729"/>
          <a:stretch/>
        </p:blipFill>
        <p:spPr>
          <a:xfrm>
            <a:off x="8221387" y="3462482"/>
            <a:ext cx="798347" cy="80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5;p8">
            <a:extLst>
              <a:ext uri="{FF2B5EF4-FFF2-40B4-BE49-F238E27FC236}">
                <a16:creationId xmlns:a16="http://schemas.microsoft.com/office/drawing/2014/main" id="{9A41CE2B-D84C-3E3B-573D-377E1F242C6B}"/>
              </a:ext>
            </a:extLst>
          </p:cNvPr>
          <p:cNvSpPr txBox="1"/>
          <p:nvPr/>
        </p:nvSpPr>
        <p:spPr>
          <a:xfrm>
            <a:off x="284683" y="1253695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s-MX" sz="3200" b="1" dirty="0">
                <a:solidFill>
                  <a:schemeClr val="dk1"/>
                </a:solidFill>
                <a:latin typeface="Montserrat Medium"/>
                <a:ea typeface="Arial"/>
                <a:cs typeface="Montserrat Medium"/>
                <a:sym typeface="Montserrat Medium"/>
              </a:rPr>
              <a:t>¿Qué es una interfaz?</a:t>
            </a: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FC35B24-EBE3-9E19-3616-F5FFD6971FCB}"/>
              </a:ext>
            </a:extLst>
          </p:cNvPr>
          <p:cNvSpPr txBox="1"/>
          <p:nvPr/>
        </p:nvSpPr>
        <p:spPr>
          <a:xfrm>
            <a:off x="326064" y="2239931"/>
            <a:ext cx="10802680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667" dirty="0">
                <a:latin typeface="Arial" panose="020B0604020202020204" pitchFamily="34" charset="0"/>
                <a:cs typeface="Arial" panose="020B0604020202020204" pitchFamily="34" charset="0"/>
              </a:rPr>
              <a:t>Es el medio de interacción entre una persona y una computadora.</a:t>
            </a:r>
          </a:p>
          <a:p>
            <a:pPr marL="457189" indent="-457189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667" dirty="0">
                <a:latin typeface="Arial" panose="020B0604020202020204" pitchFamily="34" charset="0"/>
                <a:cs typeface="Arial" panose="020B0604020202020204" pitchFamily="34" charset="0"/>
              </a:rPr>
              <a:t>En este proceso, ambas partes de ponen en contacto para intercambiar información.</a:t>
            </a:r>
          </a:p>
        </p:txBody>
      </p:sp>
      <p:pic>
        <p:nvPicPr>
          <p:cNvPr id="3078" name="Picture 6" descr="Qué es lo que define a una buena interfaz de usuario y cómo elegirla?">
            <a:extLst>
              <a:ext uri="{FF2B5EF4-FFF2-40B4-BE49-F238E27FC236}">
                <a16:creationId xmlns:a16="http://schemas.microsoft.com/office/drawing/2014/main" id="{FDC97099-4B91-6CEA-DED4-8C0D40901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013" y="3429000"/>
            <a:ext cx="5472787" cy="304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672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95;p8">
            <a:extLst>
              <a:ext uri="{FF2B5EF4-FFF2-40B4-BE49-F238E27FC236}">
                <a16:creationId xmlns:a16="http://schemas.microsoft.com/office/drawing/2014/main" id="{4AD6DA25-FD19-2F21-5C19-9A012E8C9D1A}"/>
              </a:ext>
            </a:extLst>
          </p:cNvPr>
          <p:cNvSpPr txBox="1"/>
          <p:nvPr/>
        </p:nvSpPr>
        <p:spPr>
          <a:xfrm>
            <a:off x="284683" y="1253695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s-MX" sz="3200" b="1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Diseño de Interfaz</a:t>
            </a: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D8CA110-F87D-8186-D604-5F9C9E713BE5}"/>
              </a:ext>
            </a:extLst>
          </p:cNvPr>
          <p:cNvSpPr txBox="1"/>
          <p:nvPr/>
        </p:nvSpPr>
        <p:spPr>
          <a:xfrm>
            <a:off x="326064" y="2239931"/>
            <a:ext cx="10802680" cy="2554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667" dirty="0">
                <a:latin typeface="Arial" panose="020B0604020202020204" pitchFamily="34" charset="0"/>
                <a:cs typeface="Arial" panose="020B0604020202020204" pitchFamily="34" charset="0"/>
              </a:rPr>
              <a:t>Por ende, el Diseño de Interfaz es el proceso que utilizan los diseñadores para crear interfaces en software o dispositivos computarizados, centrándose en la apariencia o el estilo.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26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667" dirty="0">
                <a:latin typeface="Arial" panose="020B0604020202020204" pitchFamily="34" charset="0"/>
                <a:cs typeface="Arial" panose="020B0604020202020204" pitchFamily="34" charset="0"/>
              </a:rPr>
              <a:t>Esto con el objetivo de crear interfaces que los usuarios encuentren fáciles de usar y agradables.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6"/>
          <p:cNvGrpSpPr/>
          <p:nvPr/>
        </p:nvGrpSpPr>
        <p:grpSpPr>
          <a:xfrm>
            <a:off x="4260056" y="1806849"/>
            <a:ext cx="3939000" cy="3939000"/>
            <a:chOff x="738389" y="-115"/>
            <a:chExt cx="2954250" cy="2954250"/>
          </a:xfrm>
        </p:grpSpPr>
        <p:sp>
          <p:nvSpPr>
            <p:cNvPr id="62" name="Google Shape;62;p6"/>
            <p:cNvSpPr/>
            <p:nvPr/>
          </p:nvSpPr>
          <p:spPr>
            <a:xfrm>
              <a:off x="2581393" y="66118"/>
              <a:ext cx="1045013" cy="1045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" name="Google Shape;63;p6"/>
            <p:cNvSpPr txBox="1"/>
            <p:nvPr/>
          </p:nvSpPr>
          <p:spPr>
            <a:xfrm>
              <a:off x="2581393" y="66118"/>
              <a:ext cx="1045013" cy="1045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500"/>
              </a:pPr>
              <a:r>
                <a:rPr lang="es-MX" sz="2000" dirty="0"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rPr>
                <a:t>Análisis de Requisitos</a:t>
              </a:r>
              <a:endParaRPr sz="2400" dirty="0">
                <a:highlight>
                  <a:srgbClr val="FFFF00"/>
                </a:highlight>
              </a:endParaRPr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738389" y="-115"/>
              <a:ext cx="2954250" cy="29542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121" y="44134"/>
                  </a:moveTo>
                  <a:lnTo>
                    <a:pt x="112121" y="44134"/>
                  </a:lnTo>
                  <a:cubicBezTo>
                    <a:pt x="114597" y="52268"/>
                    <a:pt x="115135" y="60869"/>
                    <a:pt x="113692" y="69248"/>
                  </a:cubicBezTo>
                  <a:lnTo>
                    <a:pt x="118937" y="70844"/>
                  </a:lnTo>
                  <a:lnTo>
                    <a:pt x="108162" y="74661"/>
                  </a:lnTo>
                  <a:lnTo>
                    <a:pt x="100461" y="65220"/>
                  </a:lnTo>
                  <a:lnTo>
                    <a:pt x="105699" y="66815"/>
                  </a:lnTo>
                  <a:cubicBezTo>
                    <a:pt x="106711" y="60031"/>
                    <a:pt x="106200" y="53106"/>
                    <a:pt x="104202" y="46544"/>
                  </a:cubicBezTo>
                  <a:close/>
                </a:path>
              </a:pathLst>
            </a:custGeom>
            <a:solidFill>
              <a:srgbClr val="7030A0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2581393" y="1842888"/>
              <a:ext cx="1045013" cy="1045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" name="Google Shape;66;p6"/>
            <p:cNvSpPr txBox="1"/>
            <p:nvPr/>
          </p:nvSpPr>
          <p:spPr>
            <a:xfrm>
              <a:off x="2581393" y="1842888"/>
              <a:ext cx="1045013" cy="1045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500"/>
              </a:pPr>
              <a:r>
                <a:rPr lang="es-MX"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Diseño</a:t>
              </a:r>
              <a:endParaRPr sz="2400"/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738389" y="-115"/>
              <a:ext cx="2954250" cy="29542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5866" y="112121"/>
                  </a:moveTo>
                  <a:lnTo>
                    <a:pt x="75866" y="112121"/>
                  </a:lnTo>
                  <a:cubicBezTo>
                    <a:pt x="67732" y="114597"/>
                    <a:pt x="59131" y="115135"/>
                    <a:pt x="50752" y="113692"/>
                  </a:cubicBezTo>
                  <a:lnTo>
                    <a:pt x="49156" y="118937"/>
                  </a:lnTo>
                  <a:lnTo>
                    <a:pt x="45339" y="108162"/>
                  </a:lnTo>
                  <a:lnTo>
                    <a:pt x="54780" y="100461"/>
                  </a:lnTo>
                  <a:lnTo>
                    <a:pt x="53185" y="105699"/>
                  </a:lnTo>
                  <a:cubicBezTo>
                    <a:pt x="59969" y="106711"/>
                    <a:pt x="66894" y="106200"/>
                    <a:pt x="73456" y="104202"/>
                  </a:cubicBezTo>
                  <a:close/>
                </a:path>
              </a:pathLst>
            </a:custGeom>
            <a:solidFill>
              <a:srgbClr val="7030A0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804623" y="1842888"/>
              <a:ext cx="1045013" cy="1045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" name="Google Shape;69;p6"/>
            <p:cNvSpPr txBox="1"/>
            <p:nvPr/>
          </p:nvSpPr>
          <p:spPr>
            <a:xfrm>
              <a:off x="804623" y="1842888"/>
              <a:ext cx="1045013" cy="1045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500"/>
              </a:pPr>
              <a:r>
                <a:rPr lang="es-MX" sz="20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Prototipado</a:t>
              </a:r>
              <a:endParaRPr sz="2400" dirty="0"/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738389" y="-115"/>
              <a:ext cx="2954250" cy="29542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879" y="75866"/>
                  </a:moveTo>
                  <a:cubicBezTo>
                    <a:pt x="5403" y="67732"/>
                    <a:pt x="4865" y="59131"/>
                    <a:pt x="6308" y="50752"/>
                  </a:cubicBezTo>
                  <a:lnTo>
                    <a:pt x="1063" y="49156"/>
                  </a:lnTo>
                  <a:lnTo>
                    <a:pt x="11838" y="45339"/>
                  </a:lnTo>
                  <a:lnTo>
                    <a:pt x="19539" y="54780"/>
                  </a:lnTo>
                  <a:lnTo>
                    <a:pt x="14301" y="53185"/>
                  </a:lnTo>
                  <a:lnTo>
                    <a:pt x="14301" y="53185"/>
                  </a:lnTo>
                  <a:cubicBezTo>
                    <a:pt x="13289" y="59969"/>
                    <a:pt x="13800" y="66894"/>
                    <a:pt x="15798" y="73456"/>
                  </a:cubicBezTo>
                  <a:close/>
                </a:path>
              </a:pathLst>
            </a:custGeom>
            <a:solidFill>
              <a:srgbClr val="7030A0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804623" y="66118"/>
              <a:ext cx="1045013" cy="1045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" name="Google Shape;72;p6"/>
            <p:cNvSpPr txBox="1"/>
            <p:nvPr/>
          </p:nvSpPr>
          <p:spPr>
            <a:xfrm>
              <a:off x="804623" y="66118"/>
              <a:ext cx="1045013" cy="1045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500"/>
              </a:pPr>
              <a:r>
                <a:rPr lang="es-MX" sz="20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Evaluación</a:t>
              </a:r>
              <a:endParaRPr sz="2400" dirty="0"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738389" y="-115"/>
              <a:ext cx="2954250" cy="29542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4134" y="7879"/>
                  </a:moveTo>
                  <a:lnTo>
                    <a:pt x="44134" y="7879"/>
                  </a:lnTo>
                  <a:cubicBezTo>
                    <a:pt x="52268" y="5403"/>
                    <a:pt x="60869" y="4865"/>
                    <a:pt x="69248" y="6308"/>
                  </a:cubicBezTo>
                  <a:lnTo>
                    <a:pt x="70844" y="1063"/>
                  </a:lnTo>
                  <a:lnTo>
                    <a:pt x="74661" y="11838"/>
                  </a:lnTo>
                  <a:lnTo>
                    <a:pt x="65220" y="19539"/>
                  </a:lnTo>
                  <a:lnTo>
                    <a:pt x="66815" y="14301"/>
                  </a:lnTo>
                  <a:lnTo>
                    <a:pt x="66815" y="14301"/>
                  </a:lnTo>
                  <a:cubicBezTo>
                    <a:pt x="60031" y="13289"/>
                    <a:pt x="53106" y="13800"/>
                    <a:pt x="46544" y="15798"/>
                  </a:cubicBezTo>
                  <a:close/>
                </a:path>
              </a:pathLst>
            </a:custGeom>
            <a:solidFill>
              <a:srgbClr val="7030A0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cxnSp>
        <p:nvCxnSpPr>
          <p:cNvPr id="74" name="Google Shape;74;p6"/>
          <p:cNvCxnSpPr/>
          <p:nvPr/>
        </p:nvCxnSpPr>
        <p:spPr>
          <a:xfrm flipH="1">
            <a:off x="8224520" y="1807003"/>
            <a:ext cx="959057" cy="4064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5" name="Google Shape;75;p6"/>
          <p:cNvCxnSpPr/>
          <p:nvPr/>
        </p:nvCxnSpPr>
        <p:spPr>
          <a:xfrm rot="10800000">
            <a:off x="7948194" y="5004017"/>
            <a:ext cx="755853" cy="301585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6" name="Google Shape;76;p6"/>
          <p:cNvCxnSpPr/>
          <p:nvPr/>
        </p:nvCxnSpPr>
        <p:spPr>
          <a:xfrm>
            <a:off x="3268215" y="2361000"/>
            <a:ext cx="886588" cy="2032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7" name="Google Shape;77;p6"/>
          <p:cNvCxnSpPr/>
          <p:nvPr/>
        </p:nvCxnSpPr>
        <p:spPr>
          <a:xfrm rot="10800000" flipH="1">
            <a:off x="3474845" y="5004017"/>
            <a:ext cx="785231" cy="301585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8" name="Google Shape;78;p6"/>
          <p:cNvSpPr txBox="1"/>
          <p:nvPr/>
        </p:nvSpPr>
        <p:spPr>
          <a:xfrm>
            <a:off x="8838176" y="4600809"/>
            <a:ext cx="2611064" cy="13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s-MX" sz="1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DESARROLLO DE IDEAS TEMPRANAS</a:t>
            </a:r>
            <a:endParaRPr sz="2400" dirty="0"/>
          </a:p>
          <a:p>
            <a:pPr algn="ctr"/>
            <a:endParaRPr sz="16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s-MX" sz="1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MULTIPLES ALTERNATIVAS</a:t>
            </a:r>
            <a:endParaRPr sz="2400" dirty="0"/>
          </a:p>
        </p:txBody>
      </p:sp>
      <p:sp>
        <p:nvSpPr>
          <p:cNvPr id="79" name="Google Shape;79;p6"/>
          <p:cNvSpPr txBox="1"/>
          <p:nvPr/>
        </p:nvSpPr>
        <p:spPr>
          <a:xfrm>
            <a:off x="824239" y="4883922"/>
            <a:ext cx="2611064" cy="86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1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PROTOTIPOS DE COMO SE VERA LA INTERFAZ TERMINADA</a:t>
            </a:r>
            <a:endParaRPr sz="2400"/>
          </a:p>
        </p:txBody>
      </p:sp>
      <p:sp>
        <p:nvSpPr>
          <p:cNvPr id="80" name="Google Shape;80;p6"/>
          <p:cNvSpPr txBox="1"/>
          <p:nvPr/>
        </p:nvSpPr>
        <p:spPr>
          <a:xfrm>
            <a:off x="639615" y="2053223"/>
            <a:ext cx="2611064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s-MX" sz="1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MEJORAS Y RETROALIMENTACIÓN</a:t>
            </a:r>
            <a:endParaRPr sz="2400"/>
          </a:p>
        </p:txBody>
      </p:sp>
      <p:sp>
        <p:nvSpPr>
          <p:cNvPr id="81" name="Google Shape;81;p6"/>
          <p:cNvSpPr txBox="1"/>
          <p:nvPr/>
        </p:nvSpPr>
        <p:spPr>
          <a:xfrm>
            <a:off x="9023812" y="1978985"/>
            <a:ext cx="2611064" cy="86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1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REUNIR INFORMACIÓN</a:t>
            </a:r>
            <a:endParaRPr sz="2400"/>
          </a:p>
          <a:p>
            <a:endParaRPr sz="16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s-MX" sz="1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CONOCER CONTEXTOS </a:t>
            </a:r>
            <a:endParaRPr sz="2400"/>
          </a:p>
        </p:txBody>
      </p:sp>
      <p:sp>
        <p:nvSpPr>
          <p:cNvPr id="23" name="Google Shape;95;p8">
            <a:extLst>
              <a:ext uri="{FF2B5EF4-FFF2-40B4-BE49-F238E27FC236}">
                <a16:creationId xmlns:a16="http://schemas.microsoft.com/office/drawing/2014/main" id="{4AD6DA25-FD19-2F21-5C19-9A012E8C9D1A}"/>
              </a:ext>
            </a:extLst>
          </p:cNvPr>
          <p:cNvSpPr txBox="1"/>
          <p:nvPr/>
        </p:nvSpPr>
        <p:spPr>
          <a:xfrm>
            <a:off x="284683" y="1253695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s-MX" sz="3200" b="1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Diseño de Interfaz (Ciclo de Vida)</a:t>
            </a: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5;p8">
            <a:extLst>
              <a:ext uri="{FF2B5EF4-FFF2-40B4-BE49-F238E27FC236}">
                <a16:creationId xmlns:a16="http://schemas.microsoft.com/office/drawing/2014/main" id="{DDDBC22F-6469-873F-9B73-80C42C645C11}"/>
              </a:ext>
            </a:extLst>
          </p:cNvPr>
          <p:cNvSpPr txBox="1"/>
          <p:nvPr/>
        </p:nvSpPr>
        <p:spPr>
          <a:xfrm>
            <a:off x="284683" y="1253695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s-MX" sz="3200" b="1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Elementos importantes del Diseño de Interfaz</a:t>
            </a: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431B440-95A0-CAFA-2A37-8B179A09ECA7}"/>
              </a:ext>
            </a:extLst>
          </p:cNvPr>
          <p:cNvSpPr txBox="1"/>
          <p:nvPr/>
        </p:nvSpPr>
        <p:spPr>
          <a:xfrm>
            <a:off x="326064" y="2239931"/>
            <a:ext cx="10802680" cy="2965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667" b="1" dirty="0">
                <a:latin typeface="Arial" panose="020B0604020202020204" pitchFamily="34" charset="0"/>
                <a:cs typeface="Arial" panose="020B0604020202020204" pitchFamily="34" charset="0"/>
              </a:rPr>
              <a:t>Claridad: </a:t>
            </a:r>
            <a:r>
              <a:rPr lang="es-MX" sz="2667" dirty="0">
                <a:latin typeface="Arial" panose="020B0604020202020204" pitchFamily="34" charset="0"/>
                <a:cs typeface="Arial" panose="020B0604020202020204" pitchFamily="34" charset="0"/>
              </a:rPr>
              <a:t>Los elementos de diseño deben presentarse claramente, debemos distribuirlos de forma clara y su organización debe ser natural para el usuario. </a:t>
            </a:r>
          </a:p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667" b="1" dirty="0">
                <a:latin typeface="Arial" panose="020B0604020202020204" pitchFamily="34" charset="0"/>
                <a:cs typeface="Arial" panose="020B0604020202020204" pitchFamily="34" charset="0"/>
              </a:rPr>
              <a:t>Flexibilidad: </a:t>
            </a:r>
            <a:r>
              <a:rPr lang="es-MX" sz="2667" dirty="0">
                <a:latin typeface="Arial" panose="020B0604020202020204" pitchFamily="34" charset="0"/>
                <a:cs typeface="Arial" panose="020B0604020202020204" pitchFamily="34" charset="0"/>
              </a:rPr>
              <a:t>Los diferentes componentes deben tener una organización en sí, pero también ser flexibles para adaptarse a las diferentes experiencias del usuario y situaciones que puedan aparecer durante la navegación sin perder la estructura clara.</a:t>
            </a:r>
          </a:p>
        </p:txBody>
      </p:sp>
    </p:spTree>
    <p:extLst>
      <p:ext uri="{BB962C8B-B14F-4D97-AF65-F5344CB8AC3E}">
        <p14:creationId xmlns:p14="http://schemas.microsoft.com/office/powerpoint/2010/main" val="571833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anal web ejemplos">
            <a:extLst>
              <a:ext uri="{FF2B5EF4-FFF2-40B4-BE49-F238E27FC236}">
                <a16:creationId xmlns:a16="http://schemas.microsoft.com/office/drawing/2014/main" id="{6506DD9D-6517-7E2D-B3F4-C39E61F54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937" y="1289454"/>
            <a:ext cx="7662365" cy="537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80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5;p8">
            <a:extLst>
              <a:ext uri="{FF2B5EF4-FFF2-40B4-BE49-F238E27FC236}">
                <a16:creationId xmlns:a16="http://schemas.microsoft.com/office/drawing/2014/main" id="{DDDBC22F-6469-873F-9B73-80C42C645C11}"/>
              </a:ext>
            </a:extLst>
          </p:cNvPr>
          <p:cNvSpPr txBox="1"/>
          <p:nvPr/>
        </p:nvSpPr>
        <p:spPr>
          <a:xfrm>
            <a:off x="284683" y="1253695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s-MX" sz="3200" b="1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Elementos importantes del Diseño de Interfaz</a:t>
            </a: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431B440-95A0-CAFA-2A37-8B179A09ECA7}"/>
              </a:ext>
            </a:extLst>
          </p:cNvPr>
          <p:cNvSpPr txBox="1"/>
          <p:nvPr/>
        </p:nvSpPr>
        <p:spPr>
          <a:xfrm>
            <a:off x="326064" y="2239931"/>
            <a:ext cx="108026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b="1" dirty="0">
                <a:latin typeface="Arial" panose="020B0604020202020204" pitchFamily="34" charset="0"/>
                <a:cs typeface="Arial" panose="020B0604020202020204" pitchFamily="34" charset="0"/>
              </a:rPr>
              <a:t>Simpleza: 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Buscar referentes cercanos al usuario para que pueda comprenderlos a simple vista. Elementos que conozca y le resulten cómodos para relacionarse.</a:t>
            </a:r>
          </a:p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b="1" dirty="0">
                <a:latin typeface="Arial" panose="020B0604020202020204" pitchFamily="34" charset="0"/>
                <a:cs typeface="Arial" panose="020B0604020202020204" pitchFamily="34" charset="0"/>
              </a:rPr>
              <a:t>Funcionalidad: 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No perder de vista el objetivo con el que se esté diseñando la interfaz para realizar y distribuir los elementos para lograr dicho objetivo. </a:t>
            </a:r>
          </a:p>
        </p:txBody>
      </p:sp>
    </p:spTree>
    <p:extLst>
      <p:ext uri="{BB962C8B-B14F-4D97-AF65-F5344CB8AC3E}">
        <p14:creationId xmlns:p14="http://schemas.microsoft.com/office/powerpoint/2010/main" val="38005924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2277</TotalTime>
  <Words>876</Words>
  <Application>Microsoft Macintosh PowerPoint</Application>
  <PresentationFormat>Panorámica</PresentationFormat>
  <Paragraphs>92</Paragraphs>
  <Slides>31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40" baseType="lpstr">
      <vt:lpstr>Arial</vt:lpstr>
      <vt:lpstr>Calibri</vt:lpstr>
      <vt:lpstr>Calibri Light</vt:lpstr>
      <vt:lpstr>Gotham</vt:lpstr>
      <vt:lpstr>Gotham-Bold</vt:lpstr>
      <vt:lpstr>Montserrat Medium</vt:lpstr>
      <vt:lpstr>Noto Sans Symbols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Fátima Fernández De Lara Barrón</dc:creator>
  <cp:lastModifiedBy>Fátima Fernández De Lara Barrón</cp:lastModifiedBy>
  <cp:revision>28</cp:revision>
  <dcterms:created xsi:type="dcterms:W3CDTF">2022-09-05T20:41:15Z</dcterms:created>
  <dcterms:modified xsi:type="dcterms:W3CDTF">2023-05-26T05:01:22Z</dcterms:modified>
</cp:coreProperties>
</file>